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66"/>
    <a:srgbClr val="FF6600"/>
    <a:srgbClr val="66FF33"/>
    <a:srgbClr val="D60093"/>
    <a:srgbClr val="FF66FF"/>
    <a:srgbClr val="0000FF"/>
    <a:srgbClr val="9900CC"/>
    <a:srgbClr val="FF0000"/>
    <a:srgbClr val="660033"/>
    <a:srgbClr val="FF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45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AE998D-38EE-4D8D-AFCB-591DD0DA943A}" type="datetimeFigureOut">
              <a:rPr lang="en-US" smtClean="0"/>
              <a:pPr/>
              <a:t>11/7/2009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ED1091-5058-41B0-9551-308319C95DC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It means a certain way of getting things done, or an established series of steps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ED1091-5058-41B0-9551-308319C95DC4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A5227-7777-4FAD-92F7-ABF7C8CEDC08}" type="datetimeFigureOut">
              <a:rPr lang="en-US" smtClean="0"/>
              <a:pPr/>
              <a:t>11/7/2009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F9654-E445-4A77-ACC5-95290B3A66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A5227-7777-4FAD-92F7-ABF7C8CEDC08}" type="datetimeFigureOut">
              <a:rPr lang="en-US" smtClean="0"/>
              <a:pPr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F9654-E445-4A77-ACC5-95290B3A66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A5227-7777-4FAD-92F7-ABF7C8CEDC08}" type="datetimeFigureOut">
              <a:rPr lang="en-US" smtClean="0"/>
              <a:pPr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F9654-E445-4A77-ACC5-95290B3A66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A5227-7777-4FAD-92F7-ABF7C8CEDC08}" type="datetimeFigureOut">
              <a:rPr lang="en-US" smtClean="0"/>
              <a:pPr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F9654-E445-4A77-ACC5-95290B3A66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A5227-7777-4FAD-92F7-ABF7C8CEDC08}" type="datetimeFigureOut">
              <a:rPr lang="en-US" smtClean="0"/>
              <a:pPr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F9654-E445-4A77-ACC5-95290B3A66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A5227-7777-4FAD-92F7-ABF7C8CEDC08}" type="datetimeFigureOut">
              <a:rPr lang="en-US" smtClean="0"/>
              <a:pPr/>
              <a:t>11/7/2009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F9654-E445-4A77-ACC5-95290B3A66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A5227-7777-4FAD-92F7-ABF7C8CEDC08}" type="datetimeFigureOut">
              <a:rPr lang="en-US" smtClean="0"/>
              <a:pPr/>
              <a:t>11/7/2009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F9654-E445-4A77-ACC5-95290B3A66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A5227-7777-4FAD-92F7-ABF7C8CEDC08}" type="datetimeFigureOut">
              <a:rPr lang="en-US" smtClean="0"/>
              <a:pPr/>
              <a:t>11/7/2009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F9654-E445-4A77-ACC5-95290B3A66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A5227-7777-4FAD-92F7-ABF7C8CEDC08}" type="datetimeFigureOut">
              <a:rPr lang="en-US" smtClean="0"/>
              <a:pPr/>
              <a:t>11/7/2009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F9654-E445-4A77-ACC5-95290B3A66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A5227-7777-4FAD-92F7-ABF7C8CEDC08}" type="datetimeFigureOut">
              <a:rPr lang="en-US" smtClean="0"/>
              <a:pPr/>
              <a:t>11/7/2009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F9654-E445-4A77-ACC5-95290B3A66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A5227-7777-4FAD-92F7-ABF7C8CEDC08}" type="datetimeFigureOut">
              <a:rPr lang="en-US" smtClean="0"/>
              <a:pPr/>
              <a:t>11/7/2009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1FBF9654-E445-4A77-ACC5-95290B3A66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30A5227-7777-4FAD-92F7-ABF7C8CEDC08}" type="datetimeFigureOut">
              <a:rPr lang="en-US" smtClean="0"/>
              <a:pPr/>
              <a:t>11/7/2009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FBF9654-E445-4A77-ACC5-95290B3A660C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Relationship Id="rId5" Type="http://schemas.openxmlformats.org/officeDocument/2006/relationships/image" Target="../media/image7.png"/><Relationship Id="rId4" Type="http://schemas.openxmlformats.org/officeDocument/2006/relationships/hyperlink" Target="http://science.pppst.com/scientificmethod.html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66"/>
                </a:solidFill>
                <a:latin typeface="Ravie" pitchFamily="82" charset="0"/>
              </a:rPr>
              <a:t>Sc</a:t>
            </a:r>
            <a:r>
              <a:rPr lang="en-US" dirty="0" smtClean="0">
                <a:solidFill>
                  <a:srgbClr val="92D050"/>
                </a:solidFill>
                <a:latin typeface="Ravie" pitchFamily="82" charset="0"/>
              </a:rPr>
              <a:t>i</a:t>
            </a:r>
            <a:r>
              <a:rPr lang="en-US" dirty="0" smtClean="0">
                <a:solidFill>
                  <a:srgbClr val="FFFF00"/>
                </a:solidFill>
                <a:latin typeface="Ravie" pitchFamily="82" charset="0"/>
              </a:rPr>
              <a:t>ent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latin typeface="Ravie" pitchFamily="82" charset="0"/>
              </a:rPr>
              <a:t>ific</a:t>
            </a:r>
            <a:r>
              <a:rPr lang="en-US" dirty="0" smtClean="0">
                <a:latin typeface="Ravie" pitchFamily="82" charset="0"/>
              </a:rPr>
              <a:t> </a:t>
            </a:r>
            <a:r>
              <a:rPr lang="en-US" dirty="0" smtClean="0">
                <a:solidFill>
                  <a:schemeClr val="accent3">
                    <a:lumMod val="75000"/>
                  </a:schemeClr>
                </a:solidFill>
                <a:latin typeface="Ravie" pitchFamily="82" charset="0"/>
              </a:rPr>
              <a:t>Met</a:t>
            </a:r>
            <a:r>
              <a:rPr lang="en-US" dirty="0" smtClean="0">
                <a:solidFill>
                  <a:srgbClr val="7030A0"/>
                </a:solidFill>
                <a:latin typeface="Ravie" pitchFamily="82" charset="0"/>
              </a:rPr>
              <a:t>hod</a:t>
            </a:r>
            <a:r>
              <a:rPr lang="en-US" dirty="0" smtClean="0">
                <a:latin typeface="Ravie" pitchFamily="82" charset="0"/>
              </a:rPr>
              <a:t> </a:t>
            </a:r>
            <a:endParaRPr lang="en-US" dirty="0">
              <a:latin typeface="Ravie" pitchFamily="8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latin typeface="Ravie" pitchFamily="82" charset="0"/>
              </a:rPr>
              <a:t>Inquiry </a:t>
            </a:r>
            <a:r>
              <a:rPr lang="en-US" dirty="0" smtClean="0">
                <a:latin typeface="Ravie" pitchFamily="82" charset="0"/>
              </a:rPr>
              <a:t>Activity</a:t>
            </a:r>
          </a:p>
          <a:p>
            <a:r>
              <a:rPr lang="en-US" dirty="0" smtClean="0">
                <a:latin typeface="Ravie" pitchFamily="82" charset="0"/>
                <a:hlinkClick r:id="rId2" action="ppaction://hlinksldjump"/>
              </a:rPr>
              <a:t>Richard Feynman </a:t>
            </a:r>
            <a:endParaRPr lang="en-US" dirty="0" smtClean="0">
              <a:latin typeface="Ravie" pitchFamily="82" charset="0"/>
            </a:endParaRPr>
          </a:p>
          <a:p>
            <a:r>
              <a:rPr lang="en-US" dirty="0" smtClean="0">
                <a:latin typeface="Ravie" pitchFamily="82" charset="0"/>
              </a:rPr>
              <a:t> </a:t>
            </a:r>
            <a:endParaRPr lang="en-US" dirty="0">
              <a:latin typeface="Ravie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en-US" b="1" dirty="0" smtClean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  <a:latin typeface="Ravie" pitchFamily="82" charset="0"/>
            </a:endParaRPr>
          </a:p>
          <a:p>
            <a:pPr algn="ctr">
              <a:buNone/>
            </a:pPr>
            <a:r>
              <a:rPr lang="en-US" b="1" dirty="0" smtClean="0">
                <a:solidFill>
                  <a:srgbClr val="0000FF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Ravie" pitchFamily="82" charset="0"/>
              </a:rPr>
              <a:t>Science </a:t>
            </a:r>
            <a:r>
              <a:rPr lang="en-US" b="1" dirty="0">
                <a:solidFill>
                  <a:srgbClr val="0000FF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Ravie" pitchFamily="82" charset="0"/>
              </a:rPr>
              <a:t>is a process</a:t>
            </a:r>
            <a:r>
              <a:rPr lang="en-US" b="1" dirty="0" smtClean="0">
                <a:solidFill>
                  <a:srgbClr val="0000FF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Ravie" pitchFamily="82" charset="0"/>
              </a:rPr>
              <a:t>……</a:t>
            </a:r>
            <a:r>
              <a:rPr lang="en-US" b="1" dirty="0">
                <a:solidFill>
                  <a:srgbClr val="0000FF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Ravie" pitchFamily="82" charset="0"/>
              </a:rPr>
              <a:t>a “special method”…</a:t>
            </a:r>
            <a:endParaRPr lang="en-US" dirty="0" smtClean="0">
              <a:solidFill>
                <a:srgbClr val="0000FF"/>
              </a:solidFill>
              <a:latin typeface="Ravie" pitchFamily="82" charset="0"/>
            </a:endParaRPr>
          </a:p>
          <a:p>
            <a:pPr algn="ctr">
              <a:buNone/>
            </a:pPr>
            <a:r>
              <a:rPr lang="en-US" b="1" dirty="0">
                <a:solidFill>
                  <a:srgbClr val="0000FF"/>
                </a:solidFill>
                <a:latin typeface="Ravie" pitchFamily="82" charset="0"/>
              </a:rPr>
              <a:t>…and by </a:t>
            </a:r>
            <a:r>
              <a:rPr lang="en-US" b="1" dirty="0">
                <a:solidFill>
                  <a:srgbClr val="0000FF"/>
                </a:solidFill>
                <a:latin typeface="Ravie" pitchFamily="82" charset="0"/>
                <a:hlinkMouseOver r:id="" action="ppaction://hlinkshowjump?jump=nextslide"/>
              </a:rPr>
              <a:t>using</a:t>
            </a:r>
            <a:r>
              <a:rPr lang="en-US" b="1" dirty="0">
                <a:solidFill>
                  <a:srgbClr val="0000FF"/>
                </a:solidFill>
                <a:latin typeface="Ravie" pitchFamily="82" charset="0"/>
              </a:rPr>
              <a:t> that method </a:t>
            </a:r>
            <a:r>
              <a:rPr lang="en-US" b="1" dirty="0" smtClean="0">
                <a:solidFill>
                  <a:srgbClr val="0000FF"/>
                </a:solidFill>
                <a:latin typeface="Ravie" pitchFamily="82" charset="0"/>
              </a:rPr>
              <a:t>one </a:t>
            </a:r>
            <a:r>
              <a:rPr lang="en-US" b="1" dirty="0">
                <a:solidFill>
                  <a:srgbClr val="66FF33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Ravie" pitchFamily="82" charset="0"/>
              </a:rPr>
              <a:t>?</a:t>
            </a:r>
            <a:r>
              <a:rPr lang="en-US" b="1" dirty="0">
                <a:solidFill>
                  <a:srgbClr val="0000FF"/>
                </a:solidFill>
                <a:latin typeface="Ravie" pitchFamily="82" charset="0"/>
              </a:rPr>
              <a:t> leads to the next </a:t>
            </a:r>
            <a:r>
              <a:rPr lang="en-US" b="1" dirty="0">
                <a:solidFill>
                  <a:srgbClr val="FF66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Ravie" pitchFamily="82" charset="0"/>
              </a:rPr>
              <a:t>?</a:t>
            </a:r>
            <a:endParaRPr lang="en-US" dirty="0" smtClean="0">
              <a:solidFill>
                <a:srgbClr val="FF6600"/>
              </a:solidFill>
              <a:latin typeface="Ravie" pitchFamily="82" charset="0"/>
            </a:endParaRP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en-US" b="1" dirty="0" smtClean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  <a:latin typeface="Ravie" pitchFamily="82" charset="0"/>
            </a:endParaRPr>
          </a:p>
          <a:p>
            <a:pPr algn="ctr">
              <a:buNone/>
            </a:pPr>
            <a:endParaRPr lang="en-US" b="1" dirty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  <a:latin typeface="Ravie" pitchFamily="82" charset="0"/>
            </a:endParaRPr>
          </a:p>
          <a:p>
            <a:pPr algn="ctr">
              <a:buNone/>
            </a:pPr>
            <a:r>
              <a:rPr lang="en-US" b="1" dirty="0" smtClean="0">
                <a:solidFill>
                  <a:srgbClr val="FF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Ravie" pitchFamily="82" charset="0"/>
              </a:rPr>
              <a:t>Let’s</a:t>
            </a:r>
            <a:r>
              <a:rPr lang="en-US" b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Ravie" pitchFamily="82" charset="0"/>
              </a:rPr>
              <a:t> </a:t>
            </a:r>
            <a:r>
              <a:rPr lang="en-US" b="1" dirty="0">
                <a:solidFill>
                  <a:srgbClr val="0000FF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Ravie" pitchFamily="82" charset="0"/>
              </a:rPr>
              <a:t>have</a:t>
            </a:r>
            <a:r>
              <a:rPr lang="en-US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Ravie" pitchFamily="82" charset="0"/>
              </a:rPr>
              <a:t> </a:t>
            </a:r>
            <a:r>
              <a:rPr lang="en-US" b="1" dirty="0" smtClean="0">
                <a:solidFill>
                  <a:srgbClr val="FF66FF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Ravie" pitchFamily="82" charset="0"/>
              </a:rPr>
              <a:t>some</a:t>
            </a:r>
            <a:r>
              <a:rPr lang="en-US" b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Ravie" pitchFamily="82" charset="0"/>
              </a:rPr>
              <a:t> </a:t>
            </a:r>
            <a:r>
              <a:rPr lang="en-US" b="1" dirty="0" smtClean="0">
                <a:solidFill>
                  <a:srgbClr val="D60093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Ravie" pitchFamily="82" charset="0"/>
              </a:rPr>
              <a:t>S</a:t>
            </a:r>
            <a:r>
              <a:rPr lang="en-US" b="1" dirty="0" smtClean="0">
                <a:solidFill>
                  <a:srgbClr val="FFFF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Ravie" pitchFamily="82" charset="0"/>
              </a:rPr>
              <a:t>C</a:t>
            </a:r>
            <a:r>
              <a:rPr lang="en-US" b="1" dirty="0" smtClean="0">
                <a:solidFill>
                  <a:srgbClr val="00B0F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Ravie" pitchFamily="82" charset="0"/>
              </a:rPr>
              <a:t>I</a:t>
            </a:r>
            <a:r>
              <a:rPr lang="en-US" b="1" dirty="0" smtClean="0">
                <a:solidFill>
                  <a:srgbClr val="66FF33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Ravie" pitchFamily="82" charset="0"/>
              </a:rPr>
              <a:t>E</a:t>
            </a:r>
            <a:r>
              <a:rPr lang="en-US" b="1" dirty="0" smtClean="0">
                <a:solidFill>
                  <a:srgbClr val="FF66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Ravie" pitchFamily="82" charset="0"/>
              </a:rPr>
              <a:t>N</a:t>
            </a:r>
            <a:r>
              <a:rPr lang="en-US" b="1" dirty="0" smtClean="0">
                <a:solidFill>
                  <a:srgbClr val="00B05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Ravie" pitchFamily="82" charset="0"/>
              </a:rPr>
              <a:t>C</a:t>
            </a:r>
            <a:r>
              <a:rPr lang="en-US" b="1" dirty="0" smtClean="0">
                <a:solidFill>
                  <a:srgbClr val="660066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Ravie" pitchFamily="82" charset="0"/>
              </a:rPr>
              <a:t>E</a:t>
            </a:r>
            <a:r>
              <a:rPr lang="en-US" b="1" dirty="0" smtClean="0">
                <a:latin typeface="Ravie" pitchFamily="82" charset="0"/>
              </a:rPr>
              <a:t> </a:t>
            </a: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Ravie" pitchFamily="82" charset="0"/>
              </a:rPr>
              <a:t>F</a:t>
            </a:r>
            <a:r>
              <a:rPr lang="en-US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Ravie" pitchFamily="82" charset="0"/>
              </a:rPr>
              <a:t>U</a:t>
            </a:r>
            <a:r>
              <a:rPr lang="en-US" b="1" dirty="0" smtClean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Ravie" pitchFamily="82" charset="0"/>
              </a:rPr>
              <a:t>N</a:t>
            </a:r>
            <a:r>
              <a:rPr lang="en-US" b="1" dirty="0">
                <a:solidFill>
                  <a:schemeClr val="accent6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Ravie" pitchFamily="82" charset="0"/>
              </a:rPr>
              <a:t>!</a:t>
            </a:r>
            <a:endParaRPr lang="en-US" dirty="0" smtClean="0">
              <a:solidFill>
                <a:schemeClr val="accent6"/>
              </a:solidFill>
              <a:latin typeface="Ravie" pitchFamily="82" charset="0"/>
            </a:endParaRPr>
          </a:p>
          <a:p>
            <a:pPr>
              <a:buNone/>
            </a:pPr>
            <a:r>
              <a:rPr lang="en-US" dirty="0" smtClean="0">
                <a:hlinkClick r:id="rId4">
                  <a:snd r:embed="rId3" name="applause.wav"/>
                </a:hlinkClick>
              </a:rPr>
              <a:t>http://science.pppst.com/scientificmethod.html</a:t>
            </a:r>
            <a:endParaRPr lang="en-US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4" name="j0214098.wav">
            <a:hlinkClick r:id="" action="ppaction://media"/>
          </p:cNvPr>
          <p:cNvPicPr>
            <a:picLocks noRot="1" noChangeAspect="1"/>
          </p:cNvPicPr>
          <p:nvPr>
            <a:wavAudioFile r:embed="rId1" name="j0214098.wav"/>
          </p:nvPr>
        </p:nvPicPr>
        <p:blipFill>
          <a:blip r:embed="rId5" cstate="print"/>
          <a:stretch>
            <a:fillRect/>
          </a:stretch>
        </p:blipFill>
        <p:spPr>
          <a:xfrm>
            <a:off x="4191000" y="4419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7" dur="474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b="1" dirty="0">
                <a:solidFill>
                  <a:srgbClr val="FF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Ravie" pitchFamily="82" charset="0"/>
              </a:rPr>
              <a:t>Before we start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Ravie" pitchFamily="82" charset="0"/>
              </a:rPr>
              <a:t>…</a:t>
            </a:r>
          </a:p>
          <a:p>
            <a:endParaRPr lang="en-US" dirty="0" smtClean="0"/>
          </a:p>
          <a:p>
            <a:pPr>
              <a:buNone/>
            </a:pPr>
            <a:r>
              <a:rPr lang="en-US" b="1" dirty="0" smtClean="0">
                <a:solidFill>
                  <a:srgbClr val="0000FF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         </a:t>
            </a:r>
            <a:r>
              <a:rPr lang="en-US" b="1" dirty="0" smtClean="0">
                <a:solidFill>
                  <a:srgbClr val="0000FF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Ravie" pitchFamily="82" charset="0"/>
              </a:rPr>
              <a:t>…</a:t>
            </a:r>
            <a:r>
              <a:rPr lang="en-US" b="1" dirty="0">
                <a:solidFill>
                  <a:srgbClr val="0000FF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Ravie" pitchFamily="82" charset="0"/>
              </a:rPr>
              <a:t>do you know the </a:t>
            </a:r>
            <a:r>
              <a:rPr lang="en-US" b="1" dirty="0" smtClean="0">
                <a:solidFill>
                  <a:srgbClr val="0000FF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Ravie" pitchFamily="82" charset="0"/>
              </a:rPr>
              <a:t>word</a:t>
            </a:r>
          </a:p>
          <a:p>
            <a:endParaRPr lang="en-US" dirty="0" smtClean="0"/>
          </a:p>
          <a:p>
            <a:pPr>
              <a:buNone/>
            </a:pPr>
            <a:r>
              <a:rPr lang="en-US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            </a:t>
            </a:r>
          </a:p>
          <a:p>
            <a:pPr>
              <a:buNone/>
            </a:pPr>
            <a:r>
              <a:rPr lang="en-US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en-US" dirty="0" smtClean="0">
                <a:solidFill>
                  <a:srgbClr val="660033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Ravie" pitchFamily="82" charset="0"/>
              </a:rPr>
              <a:t> P-R-O-C-E-D-U-R-E</a:t>
            </a:r>
            <a:endParaRPr lang="en-US" dirty="0" smtClean="0">
              <a:solidFill>
                <a:srgbClr val="660033"/>
              </a:solidFill>
              <a:latin typeface="Ravie" pitchFamily="82" charset="0"/>
            </a:endParaRPr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b="1" i="1" dirty="0" smtClean="0"/>
          </a:p>
          <a:p>
            <a:pPr>
              <a:buNone/>
            </a:pPr>
            <a:r>
              <a:rPr lang="en-US" b="1" i="1" dirty="0" smtClean="0">
                <a:solidFill>
                  <a:srgbClr val="9900CC"/>
                </a:solidFill>
                <a:latin typeface="Ravie" pitchFamily="82" charset="0"/>
              </a:rPr>
              <a:t>Enjoy</a:t>
            </a:r>
            <a:r>
              <a:rPr lang="en-US" b="1" i="1" dirty="0">
                <a:solidFill>
                  <a:srgbClr val="9900CC"/>
                </a:solidFill>
                <a:latin typeface="Ravie" pitchFamily="82" charset="0"/>
              </a:rPr>
              <a:t>!</a:t>
            </a:r>
            <a:endParaRPr lang="en-US" dirty="0" smtClean="0">
              <a:solidFill>
                <a:srgbClr val="9900CC"/>
              </a:solidFill>
              <a:latin typeface="Ravie" pitchFamily="82" charset="0"/>
            </a:endParaRPr>
          </a:p>
          <a:p>
            <a:pPr>
              <a:buNone/>
            </a:pPr>
            <a:r>
              <a:rPr lang="en-US" b="1" i="1" dirty="0" smtClean="0">
                <a:solidFill>
                  <a:srgbClr val="9900CC"/>
                </a:solidFill>
                <a:latin typeface="Ravie" pitchFamily="82" charset="0"/>
              </a:rPr>
              <a:t>		Explore</a:t>
            </a:r>
            <a:r>
              <a:rPr lang="en-US" b="1" i="1" dirty="0">
                <a:solidFill>
                  <a:srgbClr val="9900CC"/>
                </a:solidFill>
                <a:latin typeface="Ravie" pitchFamily="82" charset="0"/>
              </a:rPr>
              <a:t>!</a:t>
            </a:r>
            <a:endParaRPr lang="en-US" dirty="0" smtClean="0">
              <a:solidFill>
                <a:srgbClr val="9900CC"/>
              </a:solidFill>
              <a:latin typeface="Ravie" pitchFamily="82" charset="0"/>
            </a:endParaRPr>
          </a:p>
          <a:p>
            <a:pPr>
              <a:buNone/>
            </a:pPr>
            <a:r>
              <a:rPr lang="en-US" b="1" i="1" dirty="0" smtClean="0">
                <a:solidFill>
                  <a:srgbClr val="9900CC"/>
                </a:solidFill>
                <a:latin typeface="Ravie" pitchFamily="82" charset="0"/>
              </a:rPr>
              <a:t>			Ask </a:t>
            </a:r>
            <a:r>
              <a:rPr lang="en-US" b="1" i="1" dirty="0">
                <a:solidFill>
                  <a:srgbClr val="9900CC"/>
                </a:solidFill>
                <a:latin typeface="Ravie" pitchFamily="82" charset="0"/>
              </a:rPr>
              <a:t>questions!</a:t>
            </a:r>
            <a:endParaRPr lang="en-US" dirty="0" smtClean="0">
              <a:solidFill>
                <a:srgbClr val="9900CC"/>
              </a:solidFill>
              <a:latin typeface="Ravie" pitchFamily="82" charset="0"/>
            </a:endParaRPr>
          </a:p>
          <a:p>
            <a:pPr>
              <a:buNone/>
            </a:pPr>
            <a:r>
              <a:rPr lang="en-US" b="1" i="1" dirty="0" smtClean="0">
                <a:solidFill>
                  <a:srgbClr val="9900CC"/>
                </a:solidFill>
                <a:latin typeface="Ravie" pitchFamily="82" charset="0"/>
              </a:rPr>
              <a:t>					Dive </a:t>
            </a:r>
            <a:r>
              <a:rPr lang="en-US" b="1" i="1" dirty="0">
                <a:solidFill>
                  <a:srgbClr val="9900CC"/>
                </a:solidFill>
                <a:latin typeface="Ravie" pitchFamily="82" charset="0"/>
              </a:rPr>
              <a:t>in!</a:t>
            </a:r>
            <a:endParaRPr lang="en-US" dirty="0" smtClean="0">
              <a:solidFill>
                <a:srgbClr val="9900CC"/>
              </a:solidFill>
              <a:latin typeface="Ravie" pitchFamily="82" charset="0"/>
            </a:endParaRPr>
          </a:p>
          <a:p>
            <a:pPr>
              <a:buNone/>
            </a:pPr>
            <a:r>
              <a:rPr lang="en-US" b="1" i="1" dirty="0" smtClean="0">
                <a:solidFill>
                  <a:srgbClr val="9900CC"/>
                </a:solidFill>
                <a:latin typeface="Ravie" pitchFamily="82" charset="0"/>
              </a:rPr>
              <a:t>						Get </a:t>
            </a:r>
            <a:r>
              <a:rPr lang="en-US" b="1" i="1" dirty="0">
                <a:solidFill>
                  <a:srgbClr val="9900CC"/>
                </a:solidFill>
                <a:latin typeface="Ravie" pitchFamily="82" charset="0"/>
              </a:rPr>
              <a:t>started!</a:t>
            </a:r>
            <a:endParaRPr lang="en-US" dirty="0" smtClean="0">
              <a:solidFill>
                <a:srgbClr val="9900CC"/>
              </a:solidFill>
              <a:latin typeface="Ravie" pitchFamily="82" charset="0"/>
            </a:endParaRPr>
          </a:p>
          <a:p>
            <a:endParaRPr lang="en-US" dirty="0">
              <a:latin typeface="Ravie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en-US" b="1" dirty="0" smtClean="0">
              <a:latin typeface="Ravie" pitchFamily="82" charset="0"/>
            </a:endParaRPr>
          </a:p>
          <a:p>
            <a:pPr algn="ctr">
              <a:buNone/>
            </a:pPr>
            <a:r>
              <a:rPr lang="en-US" b="1" dirty="0" smtClean="0">
                <a:latin typeface="Ravie" pitchFamily="82" charset="0"/>
              </a:rPr>
              <a:t>“</a:t>
            </a:r>
            <a:r>
              <a:rPr lang="en-US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Ravie" pitchFamily="82" charset="0"/>
              </a:rPr>
              <a:t>Science </a:t>
            </a:r>
            <a:r>
              <a:rPr lang="en-US" b="1" dirty="0">
                <a:latin typeface="Ravie" pitchFamily="82" charset="0"/>
              </a:rPr>
              <a:t>is a </a:t>
            </a:r>
            <a:r>
              <a:rPr lang="en-US" b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Ravie" pitchFamily="82" charset="0"/>
              </a:rPr>
              <a:t>special </a:t>
            </a:r>
            <a:r>
              <a:rPr lang="en-US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Ravie" pitchFamily="82" charset="0"/>
              </a:rPr>
              <a:t>method</a:t>
            </a:r>
            <a:r>
              <a:rPr lang="en-US" b="1" dirty="0">
                <a:latin typeface="Ravie" pitchFamily="82" charset="0"/>
              </a:rPr>
              <a:t> </a:t>
            </a:r>
            <a:r>
              <a:rPr lang="en-US" b="1" dirty="0" smtClean="0">
                <a:latin typeface="Ravie" pitchFamily="82" charset="0"/>
              </a:rPr>
              <a:t>of </a:t>
            </a:r>
            <a:r>
              <a:rPr lang="en-US" b="1" dirty="0">
                <a:latin typeface="Ravie" pitchFamily="82" charset="0"/>
              </a:rPr>
              <a:t>finding things out.”</a:t>
            </a:r>
            <a:endParaRPr lang="en-US" dirty="0" smtClean="0">
              <a:latin typeface="Ravie" pitchFamily="82" charset="0"/>
            </a:endParaRPr>
          </a:p>
          <a:p>
            <a:pPr algn="ctr">
              <a:buNone/>
            </a:pPr>
            <a:r>
              <a:rPr lang="en-US" b="1" dirty="0" smtClean="0">
                <a:latin typeface="Ravie" pitchFamily="82" charset="0"/>
              </a:rPr>
              <a:t>Richard Feynman (physics guy and Nobel Prize winner)</a:t>
            </a:r>
            <a:endParaRPr lang="en-US" dirty="0" smtClean="0">
              <a:latin typeface="Ravie" pitchFamily="82" charset="0"/>
            </a:endParaRPr>
          </a:p>
          <a:p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sz="36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Ravie" pitchFamily="82" charset="0"/>
              </a:rPr>
              <a:t>Travis </a:t>
            </a:r>
            <a:r>
              <a:rPr lang="en-US" sz="3600" b="1" dirty="0" err="1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Ravie" pitchFamily="82" charset="0"/>
              </a:rPr>
              <a:t>DeVault</a:t>
            </a:r>
            <a:r>
              <a:rPr lang="en-US" sz="36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Ravie" pitchFamily="82" charset="0"/>
              </a:rPr>
              <a:t> </a:t>
            </a:r>
            <a:r>
              <a:rPr lang="en-US" sz="3600" b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Ravie" pitchFamily="82" charset="0"/>
              </a:rPr>
              <a:t>is a student </a:t>
            </a:r>
            <a:r>
              <a:rPr lang="en-US" sz="36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Ravie" pitchFamily="82" charset="0"/>
              </a:rPr>
              <a:t>who </a:t>
            </a:r>
            <a:r>
              <a:rPr lang="en-US" sz="3600" b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Ravie" pitchFamily="82" charset="0"/>
              </a:rPr>
              <a:t>is </a:t>
            </a:r>
            <a:r>
              <a:rPr lang="en-US" sz="36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Ravie" pitchFamily="82" charset="0"/>
              </a:rPr>
              <a:t>studying </a:t>
            </a:r>
            <a:r>
              <a:rPr lang="en-US" sz="3600" b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Ravie" pitchFamily="82" charset="0"/>
              </a:rPr>
              <a:t>Ecology.</a:t>
            </a:r>
            <a:endParaRPr lang="en-US" sz="3600" dirty="0" smtClean="0">
              <a:latin typeface="Ravie" pitchFamily="82" charset="0"/>
            </a:endParaRPr>
          </a:p>
          <a:p>
            <a:endParaRPr lang="en-US" dirty="0"/>
          </a:p>
        </p:txBody>
      </p:sp>
      <p:pic>
        <p:nvPicPr>
          <p:cNvPr id="8" name="Content Placeholder 7" descr="man reading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953000" y="2286000"/>
            <a:ext cx="3276600" cy="1947069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b="1" dirty="0">
                <a:solidFill>
                  <a:schemeClr val="tx2">
                    <a:lumMod val="50000"/>
                  </a:schemeClr>
                </a:solidFill>
                <a:latin typeface="Ravie" pitchFamily="82" charset="0"/>
              </a:rPr>
              <a:t>Travis likes </a:t>
            </a:r>
            <a:r>
              <a:rPr lang="en-US" b="1" dirty="0" smtClean="0">
                <a:solidFill>
                  <a:schemeClr val="tx2">
                    <a:lumMod val="50000"/>
                  </a:schemeClr>
                </a:solidFill>
                <a:latin typeface="Ravie" pitchFamily="82" charset="0"/>
              </a:rPr>
              <a:t>to </a:t>
            </a:r>
            <a:r>
              <a:rPr lang="en-US" b="1" dirty="0">
                <a:solidFill>
                  <a:schemeClr val="tx2">
                    <a:lumMod val="50000"/>
                  </a:schemeClr>
                </a:solidFill>
                <a:latin typeface="Ravie" pitchFamily="82" charset="0"/>
              </a:rPr>
              <a:t>observe vultures. </a:t>
            </a:r>
            <a:r>
              <a:rPr lang="en-US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Ravie" pitchFamily="82" charset="0"/>
              </a:rPr>
              <a:t>Vultures </a:t>
            </a:r>
            <a:r>
              <a:rPr lang="en-US" b="1" dirty="0">
                <a:solidFill>
                  <a:schemeClr val="tx2">
                    <a:lumMod val="50000"/>
                  </a:schemeClr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Ravie" pitchFamily="82" charset="0"/>
              </a:rPr>
              <a:t>like </a:t>
            </a:r>
            <a:r>
              <a:rPr lang="en-US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Ravie" pitchFamily="82" charset="0"/>
              </a:rPr>
              <a:t>to </a:t>
            </a:r>
            <a:r>
              <a:rPr lang="en-US" b="1" dirty="0">
                <a:solidFill>
                  <a:schemeClr val="tx2">
                    <a:lumMod val="50000"/>
                  </a:schemeClr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Ravie" pitchFamily="82" charset="0"/>
              </a:rPr>
              <a:t>eat dead stuff. </a:t>
            </a:r>
            <a:r>
              <a:rPr lang="en-US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Ravie" pitchFamily="82" charset="0"/>
              </a:rPr>
              <a:t>Travis </a:t>
            </a:r>
            <a:r>
              <a:rPr lang="en-US" b="1" dirty="0">
                <a:solidFill>
                  <a:schemeClr val="tx2">
                    <a:lumMod val="50000"/>
                  </a:schemeClr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Ravie" pitchFamily="82" charset="0"/>
              </a:rPr>
              <a:t>likes </a:t>
            </a:r>
            <a:r>
              <a:rPr lang="en-US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Ravie" pitchFamily="82" charset="0"/>
              </a:rPr>
              <a:t>dead </a:t>
            </a:r>
            <a:r>
              <a:rPr lang="en-US" b="1" dirty="0">
                <a:solidFill>
                  <a:schemeClr val="tx2">
                    <a:lumMod val="50000"/>
                  </a:schemeClr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Ravie" pitchFamily="82" charset="0"/>
              </a:rPr>
              <a:t>stuff</a:t>
            </a:r>
            <a:r>
              <a:rPr lang="en-US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Ravie" pitchFamily="82" charset="0"/>
              </a:rPr>
              <a:t>?</a:t>
            </a:r>
            <a:endParaRPr lang="en-US" dirty="0" smtClean="0">
              <a:solidFill>
                <a:schemeClr val="tx2">
                  <a:lumMod val="50000"/>
                </a:schemeClr>
              </a:solidFill>
              <a:latin typeface="Ravie" pitchFamily="82" charset="0"/>
            </a:endParaRPr>
          </a:p>
          <a:p>
            <a:endParaRPr lang="en-US" dirty="0"/>
          </a:p>
        </p:txBody>
      </p:sp>
      <p:pic>
        <p:nvPicPr>
          <p:cNvPr id="5" name="Content Placeholder 4" descr="vulture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495800" y="2209800"/>
            <a:ext cx="3810000" cy="269636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 descr="notebook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685800" y="1905000"/>
            <a:ext cx="3505200" cy="4495800"/>
          </a:xfrm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sz="2400" b="1" dirty="0"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Ravie" pitchFamily="82" charset="0"/>
              </a:rPr>
              <a:t>So… </a:t>
            </a:r>
            <a:r>
              <a:rPr lang="en-US" sz="2400" b="1" dirty="0" smtClean="0">
                <a:latin typeface="Ravie" pitchFamily="82" charset="0"/>
              </a:rPr>
              <a:t>as </a:t>
            </a:r>
            <a:r>
              <a:rPr lang="en-US" sz="24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Ravie" pitchFamily="82" charset="0"/>
              </a:rPr>
              <a:t>Travis</a:t>
            </a:r>
            <a:r>
              <a:rPr lang="en-US" sz="2400" b="1" dirty="0">
                <a:latin typeface="Ravie" pitchFamily="82" charset="0"/>
              </a:rPr>
              <a:t> studied </a:t>
            </a:r>
            <a:r>
              <a:rPr lang="en-US" sz="2400" b="1" dirty="0" smtClean="0">
                <a:latin typeface="Ravie" pitchFamily="82" charset="0"/>
              </a:rPr>
              <a:t>and recorded </a:t>
            </a:r>
            <a:endParaRPr lang="en-US" sz="2400" dirty="0" smtClean="0">
              <a:latin typeface="Ravie" pitchFamily="82" charset="0"/>
            </a:endParaRPr>
          </a:p>
          <a:p>
            <a:pPr>
              <a:buNone/>
            </a:pPr>
            <a:r>
              <a:rPr lang="en-US" sz="2400" b="1" dirty="0" smtClean="0">
                <a:latin typeface="Ravie" pitchFamily="82" charset="0"/>
              </a:rPr>
              <a:t>   observations in </a:t>
            </a:r>
            <a:r>
              <a:rPr lang="en-US" sz="2400" b="1" dirty="0">
                <a:latin typeface="Ravie" pitchFamily="82" charset="0"/>
              </a:rPr>
              <a:t>his notebook, </a:t>
            </a:r>
            <a:r>
              <a:rPr lang="en-US" sz="2400" b="1" dirty="0" smtClean="0">
                <a:latin typeface="Ravie" pitchFamily="82" charset="0"/>
              </a:rPr>
              <a:t>he </a:t>
            </a:r>
            <a:r>
              <a:rPr lang="en-US" sz="2400" b="1" dirty="0">
                <a:latin typeface="Ravie" pitchFamily="82" charset="0"/>
              </a:rPr>
              <a:t>began to </a:t>
            </a:r>
            <a:endParaRPr lang="en-US" sz="2400" dirty="0" smtClean="0">
              <a:latin typeface="Ravie" pitchFamily="82" charset="0"/>
            </a:endParaRPr>
          </a:p>
          <a:p>
            <a:pPr>
              <a:buNone/>
            </a:pPr>
            <a:r>
              <a:rPr lang="en-US" sz="2400" b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Ravie" pitchFamily="82" charset="0"/>
              </a:rPr>
              <a:t>  WONDER</a:t>
            </a:r>
            <a:r>
              <a:rPr lang="en-US" sz="24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Ravie" pitchFamily="82" charset="0"/>
              </a:rPr>
              <a:t>…</a:t>
            </a:r>
            <a:r>
              <a:rPr lang="en-US" sz="2400" b="1" dirty="0"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Ravie" pitchFamily="82" charset="0"/>
              </a:rPr>
              <a:t>?</a:t>
            </a:r>
            <a:r>
              <a:rPr lang="en-US" sz="24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Ravie" pitchFamily="82" charset="0"/>
              </a:rPr>
              <a:t>??</a:t>
            </a:r>
            <a:endParaRPr lang="en-US" sz="2400" dirty="0" smtClean="0">
              <a:latin typeface="Ravie" pitchFamily="82" charset="0"/>
            </a:endParaRPr>
          </a:p>
          <a:p>
            <a:pPr>
              <a:buNone/>
            </a:pPr>
            <a:r>
              <a:rPr lang="en-US" sz="24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Ravie" pitchFamily="82" charset="0"/>
              </a:rPr>
              <a:t>“Do other animals </a:t>
            </a:r>
            <a:r>
              <a:rPr lang="en-US" sz="2400" b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Ravie" pitchFamily="82" charset="0"/>
              </a:rPr>
              <a:t>like </a:t>
            </a:r>
            <a:r>
              <a:rPr lang="en-US" sz="24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Ravie" pitchFamily="82" charset="0"/>
              </a:rPr>
              <a:t>to eat dead stuff?”</a:t>
            </a:r>
            <a:endParaRPr lang="en-US" sz="2400" dirty="0" smtClean="0">
              <a:latin typeface="Ravie" pitchFamily="82" charset="0"/>
            </a:endParaRPr>
          </a:p>
          <a:p>
            <a:endParaRPr lang="en-US" sz="2400" dirty="0">
              <a:latin typeface="Ravie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0000" lnSpcReduction="20000"/>
          </a:bodyPr>
          <a:lstStyle/>
          <a:p>
            <a:endParaRPr lang="en-US" dirty="0" smtClean="0"/>
          </a:p>
          <a:p>
            <a:r>
              <a:rPr lang="en-US" sz="2200" dirty="0" smtClean="0">
                <a:latin typeface="Ravie" pitchFamily="82" charset="0"/>
              </a:rPr>
              <a:t>Travis formed his hypothesis</a:t>
            </a:r>
          </a:p>
          <a:p>
            <a:endParaRPr lang="en-US" sz="2200" dirty="0">
              <a:latin typeface="Ravie" pitchFamily="82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" name="Content Placeholder 6" descr="rat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304800" y="2743201"/>
            <a:ext cx="3962400" cy="2667000"/>
          </a:xfrm>
        </p:spPr>
      </p:pic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>
                <a:latin typeface="Ravie" pitchFamily="82" charset="0"/>
              </a:rPr>
              <a:t>“</a:t>
            </a:r>
            <a:r>
              <a:rPr lang="en-US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Ravie" pitchFamily="82" charset="0"/>
              </a:rPr>
              <a:t>I think</a:t>
            </a:r>
            <a:r>
              <a:rPr lang="en-US" dirty="0">
                <a:latin typeface="Ravie" pitchFamily="82" charset="0"/>
              </a:rPr>
              <a:t> that </a:t>
            </a:r>
            <a:r>
              <a:rPr lang="en-US" u="sng" dirty="0">
                <a:solidFill>
                  <a:srgbClr val="FF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Ravie" pitchFamily="82" charset="0"/>
              </a:rPr>
              <a:t>if</a:t>
            </a:r>
            <a:r>
              <a:rPr lang="en-US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Ravie" pitchFamily="82" charset="0"/>
              </a:rPr>
              <a:t> </a:t>
            </a:r>
            <a:r>
              <a:rPr lang="en-US" dirty="0">
                <a:latin typeface="Ravie" pitchFamily="82" charset="0"/>
              </a:rPr>
              <a:t>I put out dead rats as bait, </a:t>
            </a:r>
            <a:r>
              <a:rPr lang="en-US" u="sng" dirty="0">
                <a:solidFill>
                  <a:srgbClr val="FF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Ravie" pitchFamily="82" charset="0"/>
              </a:rPr>
              <a:t>then</a:t>
            </a:r>
            <a:r>
              <a:rPr lang="en-US" u="sng" dirty="0">
                <a:solidFill>
                  <a:srgbClr val="FF0000"/>
                </a:solidFill>
                <a:latin typeface="Ravie" pitchFamily="82" charset="0"/>
              </a:rPr>
              <a:t> </a:t>
            </a:r>
            <a:r>
              <a:rPr lang="en-US" dirty="0">
                <a:latin typeface="Ravie" pitchFamily="82" charset="0"/>
              </a:rPr>
              <a:t>I will find that several species that we don’t know are ‘scavengers’ will feed on the bait.”</a:t>
            </a: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3200" b="1" dirty="0">
                <a:latin typeface="Ravie" pitchFamily="82" charset="0"/>
              </a:rPr>
              <a:t>Travis set up his </a:t>
            </a:r>
            <a:r>
              <a:rPr lang="en-US" sz="3200" b="1" u="sng" dirty="0" smtClean="0">
                <a:solidFill>
                  <a:srgbClr val="FF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Ravie" pitchFamily="82" charset="0"/>
              </a:rPr>
              <a:t>EXPERIMENT</a:t>
            </a:r>
            <a:r>
              <a:rPr lang="en-US" sz="3200" dirty="0">
                <a:latin typeface="Ravie" pitchFamily="82" charset="0"/>
              </a:rPr>
              <a:t> t</a:t>
            </a:r>
            <a:r>
              <a:rPr lang="en-US" sz="3200" dirty="0" smtClean="0">
                <a:latin typeface="Ravie" pitchFamily="82" charset="0"/>
              </a:rPr>
              <a:t>o test his experiment</a:t>
            </a:r>
            <a:endParaRPr lang="en-US" sz="3200" dirty="0">
              <a:latin typeface="Ravie" pitchFamily="82" charset="0"/>
            </a:endParaRPr>
          </a:p>
        </p:txBody>
      </p:sp>
      <p:pic>
        <p:nvPicPr>
          <p:cNvPr id="5" name="Content Placeholder 4" descr="camera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105400" y="2133600"/>
            <a:ext cx="2114550" cy="2282031"/>
          </a:xfrm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65</TotalTime>
  <Words>197</Words>
  <Application>Microsoft Office PowerPoint</Application>
  <PresentationFormat>On-screen Show (4:3)</PresentationFormat>
  <Paragraphs>38</Paragraphs>
  <Slides>11</Slides>
  <Notes>1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Flow</vt:lpstr>
      <vt:lpstr>Scientific Method 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</vt:vector>
  </TitlesOfParts>
  <Company>University of Montevallo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Scientific Method </dc:title>
  <dc:creator>malonecc</dc:creator>
  <cp:lastModifiedBy>itlstudent</cp:lastModifiedBy>
  <cp:revision>9</cp:revision>
  <dcterms:created xsi:type="dcterms:W3CDTF">2009-11-06T21:10:23Z</dcterms:created>
  <dcterms:modified xsi:type="dcterms:W3CDTF">2009-11-07T15:08:07Z</dcterms:modified>
</cp:coreProperties>
</file>